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Владислав Бутковский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1-17T20:44:56.216">
    <p:pos x="6000" y="0"/>
    <p:text>расскажем о том, как мы ее решаем либо на следующем слайде, либо тут на слайде без слов</p:text>
  </p:cm>
</p:cmLst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51b016c38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d51b016c38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тут рассказываю о том, как мы вычисляем безопасная позиция или нет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d51b016c3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d51b016c3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рассказываем о уравнениях для вычисления наиболее выгодной позиции + возможно несколько следующих слайдов под картинки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51b016c3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51b016c3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тут результат и выводы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d858e917a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d858e917a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d51b016c38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d51b016c38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51b016c38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51b016c3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51b016c38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d51b016c38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d51b016c3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d51b016c3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этом слайде мы расскажем упрощенную версию того, что накидано у нас в введении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d51b016c38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d51b016c3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тут мы немножко расскажем как конкретно разобрали задачи на несколько маленьких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d51b016c38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d51b016c38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тут мы рассказываем о модели коптера и вообще о том, как работает и как устроена наша программа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d51b016c38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d51b016c38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тут на сцену выхожу я и рассказываю как придумывал систему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d51b016c3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d51b016c3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тут мы рассказываем о том, как мы решаем матрицу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06e26f2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06e26f2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тут на сцену выхожу я и рассказываю как придумывал систему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51b016c38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51b016c38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краткое введение по методу динамического окна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15.png"/><Relationship Id="rId7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004">
                <a:highlight>
                  <a:srgbClr val="FFFFFF"/>
                </a:highlight>
              </a:rPr>
              <a:t>Разработка программного обеспечения для</a:t>
            </a:r>
            <a:endParaRPr sz="169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004">
                <a:highlight>
                  <a:srgbClr val="FFFFFF"/>
                </a:highlight>
              </a:rPr>
              <a:t>модельно-ориентированного проектирования тросовой</a:t>
            </a:r>
            <a:endParaRPr sz="1690"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004">
                <a:highlight>
                  <a:srgbClr val="FFFFFF"/>
                </a:highlight>
              </a:rPr>
              <a:t>системы переноса груза квадрокоптером</a:t>
            </a:r>
            <a:endParaRPr sz="448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0" y="3920350"/>
            <a:ext cx="76881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highlight>
                  <a:srgbClr val="FFFFFF"/>
                </a:highlight>
              </a:rPr>
              <a:t>Рыжевнин Максим, Бутковский Владислав</a:t>
            </a:r>
            <a:endParaRPr b="1"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highlight>
                  <a:srgbClr val="FFFFFF"/>
                </a:highlight>
              </a:rPr>
              <a:t>Научный руководитель - Валерий Чернов,</a:t>
            </a:r>
            <a:endParaRPr b="1"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highlight>
                  <a:srgbClr val="FFFFFF"/>
                </a:highlight>
              </a:rPr>
              <a:t>Место прохождения - Геоскан</a:t>
            </a:r>
            <a:endParaRPr b="1"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Метод динамического окна</a:t>
            </a:r>
            <a:endParaRPr/>
          </a:p>
        </p:txBody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Скорость достижима, если: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alibri"/>
                <a:ea typeface="Calibri"/>
                <a:cs typeface="Calibri"/>
                <a:sym typeface="Calibri"/>
              </a:rPr>
              <a:t>Скорость безопасна, если: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4" name="Google Shape;164;p22"/>
          <p:cNvSpPr txBox="1"/>
          <p:nvPr/>
        </p:nvSpPr>
        <p:spPr>
          <a:xfrm>
            <a:off x="5454350" y="4565000"/>
            <a:ext cx="293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Литература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The Dynamic Window Approach to Collision Avoidance - Dieter Fox, Wolfram Burgard, Sebastian Thrun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774" y="1853850"/>
            <a:ext cx="3398574" cy="284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 title="[89,89,89,&quot;https://www.codecogs.com/eqnedit.php?latex=%7CV_%7Bnow%7D%20-%20V_%7Bcheck%7D%7C%20%3C%3D%20a_%7Bmax%7D%20*%20%5Cmathrm%7Bd%7Dt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325" y="2499025"/>
            <a:ext cx="3774299" cy="322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 title="[89,89,89,&quot;https://www.codecogs.com/eqnedit.php?latex=%5Cfrac%7Bl_%7Bend%7D%7D%7Bv_%7Bperp%7D%7D%20%3E%3D%20-%5Cfrac%7Bl_%7Bfull%7D%20-%20l_%7Bedge%7D%7D%7Bv_%7Bdrone%7D%7D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450" y="3277800"/>
            <a:ext cx="2705200" cy="6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Метод динамического окна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729325" y="2078875"/>
            <a:ext cx="4227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Уравнения полезности позволяют выбрать лучший вариант из всех возможных и безопасных.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6" name="Google Shape;176;p23"/>
          <p:cNvSpPr txBox="1"/>
          <p:nvPr/>
        </p:nvSpPr>
        <p:spPr>
          <a:xfrm>
            <a:off x="5454350" y="4565000"/>
            <a:ext cx="293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Литература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The Dynamic Window Approach to Collision Avoidance - Dieter Fox, Wolfram Burgard, Sebastian Thrun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23" title="[89,89,89,&quot;https://www.codecogs.com/eqnedit.php?latex=benefit_%7Bspeed%7D%20%3D%20%5Cfrac%7B1%7D%7B1%2B(v_%7Bdrone%7D%20-%20v_%7Bneed%7D)%5E2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604" y="2426700"/>
            <a:ext cx="2667001" cy="4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 title="[89,89,89,&quot;https://www.codecogs.com/eqnedit.php?latex=benefit_%7Bdist%7D%20%3D%20%5Cfrac%7B1%7D%7B1%2B(l_%7Bedge%7D%20-%20l_%7Bneed%7D)%5E2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3304" y="3116488"/>
            <a:ext cx="2387598" cy="4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 title="[89,89,89,&quot;https://www.codecogs.com/eqnedit.php?latex=%20benefit_%7Bheading%7D%20%3D%20cos(angle(vec_%7Bgoal%7D%2C%20v_%7Bdrone%7D))%20%3D%20%5Cfrac%7Bvec_%7Bgoal%7D%20*%20v_%7Bdrone%7D%7D%7B%7Cv_%7Bdrone%7D%7C%20*%20%7Cvec_%7Bgoal%7D%7C%7D%20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9579" y="3840750"/>
            <a:ext cx="5143501" cy="41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>
            <p:ph type="title"/>
          </p:nvPr>
        </p:nvSpPr>
        <p:spPr>
          <a:xfrm>
            <a:off x="727650" y="573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Полученный результат и его анализ</a:t>
            </a:r>
            <a:endParaRPr/>
          </a:p>
        </p:txBody>
      </p:sp>
      <p:sp>
        <p:nvSpPr>
          <p:cNvPr id="185" name="Google Shape;185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625" y="1493875"/>
            <a:ext cx="3905050" cy="288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/>
          <p:nvPr/>
        </p:nvSpPr>
        <p:spPr>
          <a:xfrm>
            <a:off x="4936975" y="1386175"/>
            <a:ext cx="466800" cy="30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>
            <p:ph idx="1" type="body"/>
          </p:nvPr>
        </p:nvSpPr>
        <p:spPr>
          <a:xfrm>
            <a:off x="428950" y="1570488"/>
            <a:ext cx="5232900" cy="27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Выполнено: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Получена программа, способная рассчитывать и визуализировать перемещение троса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Реализована мат. модель дрона и метод динамического окна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Осталось выполнить: 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Реализовать новый метод решения мат. модели троса, совместимый с мат. моделью дрона 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ru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Смоделировать полет дрона с подвешенным грузом при заданной 2D модели окружения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727650" y="5739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Возможные пути развития проекта</a:t>
            </a:r>
            <a:endParaRPr/>
          </a:p>
        </p:txBody>
      </p:sp>
      <p:pic>
        <p:nvPicPr>
          <p:cNvPr id="194" name="Google Shape;1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688" y="2571750"/>
            <a:ext cx="4491723" cy="25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96" name="Google Shape;196;p25"/>
          <p:cNvSpPr txBox="1"/>
          <p:nvPr>
            <p:ph idx="1" type="body"/>
          </p:nvPr>
        </p:nvSpPr>
        <p:spPr>
          <a:xfrm>
            <a:off x="658150" y="1334175"/>
            <a:ext cx="8062800" cy="16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Увеличение скорости вычислений, проверка их точности и влияния ошибки на работу программы.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Перейти от модели троса на плоскости к пространственной модели.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Добавление сценариев и их выполнение.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Реализация</a:t>
            </a:r>
            <a:r>
              <a:rPr lang="ru" sz="1600">
                <a:latin typeface="Arial"/>
                <a:ea typeface="Arial"/>
                <a:cs typeface="Arial"/>
                <a:sym typeface="Arial"/>
              </a:rPr>
              <a:t> взаимодействия дрона и троса с объектами.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Благодарности и список литературы</a:t>
            </a:r>
            <a:endParaRPr/>
          </a:p>
        </p:txBody>
      </p:sp>
      <p:sp>
        <p:nvSpPr>
          <p:cNvPr id="202" name="Google Shape;202;p2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Выражаем благодарность своему научному руководителю </a:t>
            </a:r>
            <a:r>
              <a:rPr lang="ru">
                <a:solidFill>
                  <a:schemeClr val="dk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Чернову Валерию Андреевичу</a:t>
            </a:r>
            <a:r>
              <a:rPr lang="ru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за ценные советы при планировании проекта, помощь при его выполнении и рекомендации по оформлению отчета.</a:t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Calibri"/>
                <a:ea typeface="Calibri"/>
                <a:cs typeface="Calibri"/>
                <a:sym typeface="Calibri"/>
              </a:rPr>
              <a:t>Литература: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The Dynamic Window Approach to Collision Avoidance - Dieter Fox, Wolfram Burgard, Sebastian Thrun</a:t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idx="4294967295" type="title"/>
          </p:nvPr>
        </p:nvSpPr>
        <p:spPr>
          <a:xfrm>
            <a:off x="727800" y="2007575"/>
            <a:ext cx="76884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sp>
        <p:nvSpPr>
          <p:cNvPr id="209" name="Google Shape;209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3283350" y="4557450"/>
            <a:ext cx="25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ФТШ 2022</a:t>
            </a:r>
            <a:endParaRPr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ru" sz="2100">
                <a:latin typeface="Calibri"/>
                <a:ea typeface="Calibri"/>
                <a:cs typeface="Calibri"/>
                <a:sym typeface="Calibri"/>
              </a:rPr>
              <a:t>Введение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ru" sz="2100">
                <a:latin typeface="Calibri"/>
                <a:ea typeface="Calibri"/>
                <a:cs typeface="Calibri"/>
                <a:sym typeface="Calibri"/>
              </a:rPr>
              <a:t>Постановка задач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ru" sz="2100">
                <a:latin typeface="Calibri"/>
                <a:ea typeface="Calibri"/>
                <a:cs typeface="Calibri"/>
                <a:sym typeface="Calibri"/>
              </a:rPr>
              <a:t>Методика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ru" sz="2100">
                <a:latin typeface="Calibri"/>
                <a:ea typeface="Calibri"/>
                <a:cs typeface="Calibri"/>
                <a:sym typeface="Calibri"/>
              </a:rPr>
              <a:t>Результат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ru" sz="2100">
                <a:latin typeface="Calibri"/>
                <a:ea typeface="Calibri"/>
                <a:cs typeface="Calibri"/>
                <a:sym typeface="Calibri"/>
              </a:rPr>
              <a:t>Благодарности и список литературы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800" y="5937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7800" y="1326163"/>
            <a:ext cx="7947000" cy="13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latin typeface="Calibri"/>
                <a:ea typeface="Calibri"/>
                <a:cs typeface="Calibri"/>
                <a:sym typeface="Calibri"/>
              </a:rPr>
              <a:t>Цели: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Составить математическую модель дрона с грузом на тросе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Написать программу, рассчитывающую оптимальный путь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>
            <p:ph idx="2" type="body"/>
          </p:nvPr>
        </p:nvSpPr>
        <p:spPr>
          <a:xfrm>
            <a:off x="727800" y="2488750"/>
            <a:ext cx="7947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latin typeface="Calibri"/>
                <a:ea typeface="Calibri"/>
                <a:cs typeface="Calibri"/>
                <a:sym typeface="Calibri"/>
              </a:rPr>
              <a:t>Актуальность: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60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Возможны сценарии использования квадрокоптеров, в которых: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Нет возможности использовать каркасные конструкции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Требуется точность и быстрое выполнение задачи без шанса на ошибку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ru" sz="1600">
                <a:latin typeface="Calibri"/>
                <a:ea typeface="Calibri"/>
                <a:cs typeface="Calibri"/>
                <a:sym typeface="Calibri"/>
              </a:rPr>
              <a:t>Встраиваемых библиотек, позволяющих проводить расчеты движения тросов мало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Постановка задач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325" y="2078875"/>
            <a:ext cx="427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Составить мат.модель троса.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Решить эту систему с помощью языка </a:t>
            </a:r>
            <a:r>
              <a:rPr i="1" lang="ru" sz="1500">
                <a:latin typeface="Arial"/>
                <a:ea typeface="Arial"/>
                <a:cs typeface="Arial"/>
                <a:sym typeface="Arial"/>
              </a:rPr>
              <a:t>python.</a:t>
            </a:r>
            <a:endParaRPr i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Создать модель дрона с тросом.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“Научить” дрон избегать столкновений троса с объектами окружения.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0850" y="1676825"/>
            <a:ext cx="4343624" cy="257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программы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688275" y="2078875"/>
            <a:ext cx="4050000" cy="16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Calibri"/>
                <a:ea typeface="Calibri"/>
                <a:cs typeface="Calibri"/>
                <a:sym typeface="Calibri"/>
              </a:rPr>
              <a:t>Мы используем язык </a:t>
            </a:r>
            <a:r>
              <a:rPr i="1" lang="ru" sz="1400">
                <a:latin typeface="Calibri"/>
                <a:ea typeface="Calibri"/>
                <a:cs typeface="Calibri"/>
                <a:sym typeface="Calibri"/>
              </a:rPr>
              <a:t>python</a:t>
            </a:r>
            <a:r>
              <a:rPr lang="ru" sz="1400">
                <a:latin typeface="Calibri"/>
                <a:ea typeface="Calibri"/>
                <a:cs typeface="Calibri"/>
                <a:sym typeface="Calibri"/>
              </a:rPr>
              <a:t> для программы.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Calibri"/>
                <a:ea typeface="Calibri"/>
                <a:cs typeface="Calibri"/>
                <a:sym typeface="Calibri"/>
              </a:rPr>
              <a:t>Наша программа состоит из различных классов, представляющих нам функциональность.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400">
                <a:latin typeface="Calibri"/>
                <a:ea typeface="Calibri"/>
                <a:cs typeface="Calibri"/>
                <a:sym typeface="Calibri"/>
              </a:rPr>
              <a:t>С помощью всего этого в файле </a:t>
            </a:r>
            <a:r>
              <a:rPr i="1" lang="ru" sz="1400">
                <a:latin typeface="Calibri"/>
                <a:ea typeface="Calibri"/>
                <a:cs typeface="Calibri"/>
                <a:sym typeface="Calibri"/>
              </a:rPr>
              <a:t>simulator.py</a:t>
            </a:r>
            <a:r>
              <a:rPr lang="ru" sz="1400">
                <a:latin typeface="Calibri"/>
                <a:ea typeface="Calibri"/>
                <a:cs typeface="Calibri"/>
                <a:sym typeface="Calibri"/>
              </a:rPr>
              <a:t> мы создаем симуляцию.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425" y="1293100"/>
            <a:ext cx="4583572" cy="270358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/>
          <p:nvPr/>
        </p:nvSpPr>
        <p:spPr>
          <a:xfrm>
            <a:off x="6549500" y="3698775"/>
            <a:ext cx="406200" cy="11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6478253" y="3596625"/>
            <a:ext cx="548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/>
              <a:t>файл</a:t>
            </a:r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7800" y="5739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Создание мат. модели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450" y="1969650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3025" y="1557925"/>
            <a:ext cx="4173307" cy="2477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 title="[89,89,89,&quot;https://www.codecogs.com/eqnedit.php?latex=a_%7Bi_%7Bpr%7D%7D%20%3D%20a_%7Bi%2B1_%7Bpr%7D%7D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375" y="1486800"/>
            <a:ext cx="2692734" cy="4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 title="[89,89,89,&quot;https://www.codecogs.com/eqnedit.php?latex=a_%7Bi_%7Bpr%7D%7D%20%3D%20%5Cfrac%7BF_%7Bi_%7Bpr%7D%7D%20-%20F_%7Bi%2B1%7D%20%2B%20F_%7Bcentr%5C%20i%20_%7Bpr%7D%7D%20-%20F_%7Bcentr%5C%20i%2B1%7D%20%2B%20m_i%20*%20g_%7Bpr%7D%7D%7Bm_i%7D#0&quot;]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450" y="2284038"/>
            <a:ext cx="5590902" cy="57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 title="[89,89,89,&quot;https://www.codecogs.com/eqnedit.php?latex=%20F_%7Bi_%7Bpr%7D%7D%20*%20m_%7Bi%2B1%7D%20-%20F_%7Bi%2B1%7D%20*%20(m_%7Bi%7D%20%2B%20m_%7Bi%2B1%7D)%20%2B%20F_%7Bi%2B2_%7Bpr%7D%7D%20*%20m_i%20%3D#0&quot;]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250" y="4035788"/>
            <a:ext cx="5909124" cy="31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 title="[0,0,0,&quot;https://www.codecogs.com/eqnedit.php?latex=%3D%20-%20F_%7Bcentr%5C%20i%20_%7Bpr%7D%7D%20*%20m_%7Bi%2B1%7D%20%2B%20F_%7Bcentr%5C%20i%2B1%7D%20*%20(m_i%20%2B%20m_%7Bi%2B1%7D)%20-%20F_%7Bcentr%5C%20i%2B2%20_%20%7Bpr%7D%7D%20*%20m_i#0&quot;]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9450" y="4440300"/>
            <a:ext cx="5953529" cy="236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727800" y="5938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Решение системы уравнений</a:t>
            </a:r>
            <a:endParaRPr/>
          </a:p>
        </p:txBody>
      </p:sp>
      <p:sp>
        <p:nvSpPr>
          <p:cNvPr id="138" name="Google Shape;138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975" y="1407888"/>
            <a:ext cx="8446050" cy="17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2075" y="3472577"/>
            <a:ext cx="6339849" cy="15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727800" y="5739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Структура мат. модели</a:t>
            </a:r>
            <a:endParaRPr/>
          </a:p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600" y="1311200"/>
            <a:ext cx="6676805" cy="372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Методика. Метод динамического окна</a:t>
            </a:r>
            <a:endParaRPr/>
          </a:p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 методе дин.окна мы рассматриваем какие скорости мы можем достичь.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Проверяем, какие из них безопасны.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Выбираем ту из достижимых и безопасных, которая даст наибольшее преимущество.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5454350" y="4565000"/>
            <a:ext cx="293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Литература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latin typeface="Calibri"/>
                <a:ea typeface="Calibri"/>
                <a:cs typeface="Calibri"/>
                <a:sym typeface="Calibri"/>
              </a:rPr>
              <a:t>The Dynamic Window Approach to Collision Avoidance - Dieter Fox, Wolfram Burgard, Sebastian Thrun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1" y="2028925"/>
            <a:ext cx="4109886" cy="236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